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4" r:id="rId2"/>
    <p:sldId id="256" r:id="rId3"/>
    <p:sldId id="263" r:id="rId4"/>
    <p:sldId id="259" r:id="rId5"/>
    <p:sldId id="270" r:id="rId6"/>
    <p:sldId id="258" r:id="rId7"/>
    <p:sldId id="275" r:id="rId8"/>
    <p:sldId id="271" r:id="rId9"/>
    <p:sldId id="276" r:id="rId10"/>
    <p:sldId id="261" r:id="rId11"/>
    <p:sldId id="273" r:id="rId1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A52"/>
    <a:srgbClr val="FF8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235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B31CDEB5-FAD2-4E33-9E11-CA479063961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33BC38D0-A671-4F87-9324-DA6DD7A0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33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FFF66A4-AB57-4DEF-86B9-01EA2C3FE62B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FCD902D-5DC0-4CE7-BFA6-7F0D982DE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9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19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16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22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73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92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25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57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561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10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7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D902D-5DC0-4CE7-BFA6-7F0D982DEB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19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4006DEE8-8BCD-4166-8955-11F0E4B0B7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150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9D26E490-2CED-4A47-B31A-82D459F3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5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47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48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15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84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69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440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92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883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21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747B34E-4C47-46EE-9161-9BD665925E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37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8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BBC3AD1-47C8-453E-A92D-B9F6E177D2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EEF6FF8-DFEA-43CA-949C-06149B3C50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8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F4469DE3-A272-42A3-8010-66BE6CA435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980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C861E1D9-1704-433B-B627-F18E8B3274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923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9E7FCC-4011-4BBD-AEB1-D4D25DB643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42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8A639558-A2A9-4EE6-9B45-0721B2A4F2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950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14F373B-7D28-43AA-A122-770CF22FAD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378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C7A7A-D0AD-4C30-B7A5-E884497A3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5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49" r:id="rId6"/>
    <p:sldLayoutId id="2147483665" r:id="rId7"/>
    <p:sldLayoutId id="2147483666" r:id="rId8"/>
    <p:sldLayoutId id="2147483667" r:id="rId9"/>
    <p:sldLayoutId id="2147483668" r:id="rId10"/>
    <p:sldLayoutId id="2147483650" r:id="rId11"/>
    <p:sldLayoutId id="2147483651" r:id="rId12"/>
    <p:sldLayoutId id="2147483652" r:id="rId13"/>
    <p:sldLayoutId id="2147483653" r:id="rId14"/>
    <p:sldLayoutId id="2147483654" r:id="rId15"/>
    <p:sldLayoutId id="2147483655" r:id="rId16"/>
    <p:sldLayoutId id="2147483656" r:id="rId17"/>
    <p:sldLayoutId id="2147483657" r:id="rId18"/>
    <p:sldLayoutId id="2147483658" r:id="rId19"/>
    <p:sldLayoutId id="2147483659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ocktonusd.net/Page/1002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203" y="338203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INSTRUCTIONS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8203" y="1662518"/>
            <a:ext cx="805388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/>
              <a:t>REVIEW THE SLIDE DECK AND UPDATE ALL SLIDES WITH </a:t>
            </a:r>
            <a:r>
              <a:rPr lang="en-US" sz="2800" dirty="0">
                <a:solidFill>
                  <a:srgbClr val="0C2A52"/>
                </a:solidFill>
              </a:rPr>
              <a:t>RED FONT</a:t>
            </a:r>
            <a:r>
              <a:rPr lang="en-US" sz="2800" dirty="0"/>
              <a:t>.</a:t>
            </a:r>
          </a:p>
          <a:p>
            <a:pPr marL="514350" indent="-514350">
              <a:buAutoNum type="arabicPeriod"/>
            </a:pPr>
            <a:r>
              <a:rPr lang="en-US" sz="2800" dirty="0"/>
              <a:t>ONCE UPDATED CHANGE RED FONT COLOR TO BLACK OR WHITE FONT.</a:t>
            </a:r>
          </a:p>
          <a:p>
            <a:pPr marL="514350" indent="-514350">
              <a:buFontTx/>
              <a:buAutoNum type="arabicPeriod"/>
            </a:pPr>
            <a:r>
              <a:rPr lang="en-US" sz="2800" dirty="0"/>
              <a:t>LOCATE YOUR SCHOOL PERFORMANCE DATA, THEN SCAN AND INSERT INTO SLIDE AS AN IMAGE.</a:t>
            </a:r>
          </a:p>
          <a:p>
            <a:pPr marL="514350" indent="-514350">
              <a:buAutoNum type="arabicPeriod"/>
            </a:pPr>
            <a:r>
              <a:rPr lang="en-US" sz="2800" dirty="0"/>
              <a:t>WHEN UPDATING THE DOLLAR AMOUNT FOR THE TITLE I BUDGET INCLUDE THE TOTAL OF:</a:t>
            </a:r>
          </a:p>
          <a:p>
            <a:r>
              <a:rPr lang="en-US" sz="2600" dirty="0"/>
              <a:t>	* TITLE I </a:t>
            </a:r>
          </a:p>
          <a:p>
            <a:r>
              <a:rPr lang="en-US" sz="2600" dirty="0"/>
              <a:t>	* TITLE I PARENT AMOUNT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dirty="0"/>
              <a:t>SUMMARIZE (BRIEFLY) A STRATEGY OR TWO FOR EACH GOAL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78187" y="2951771"/>
            <a:ext cx="3034065" cy="2400657"/>
          </a:xfrm>
          <a:prstGeom prst="rect">
            <a:avLst/>
          </a:prstGeom>
          <a:noFill/>
          <a:ln w="57150"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STEPS </a:t>
            </a:r>
          </a:p>
          <a:p>
            <a:r>
              <a:rPr lang="en-US" sz="3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1-5 ARE </a:t>
            </a:r>
          </a:p>
          <a:p>
            <a:r>
              <a:rPr lang="en-US" sz="3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 – DELETE THIS SLIDE!</a:t>
            </a:r>
          </a:p>
        </p:txBody>
      </p:sp>
    </p:spTree>
    <p:extLst>
      <p:ext uri="{BB962C8B-B14F-4D97-AF65-F5344CB8AC3E}">
        <p14:creationId xmlns:p14="http://schemas.microsoft.com/office/powerpoint/2010/main" val="2947479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7853" y="5072896"/>
            <a:ext cx="816533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bg1"/>
                </a:solidFill>
              </a:rPr>
              <a:t>PARENT AND FAMILY ENGAGEMENT POLICY</a:t>
            </a:r>
          </a:p>
          <a:p>
            <a:pPr algn="ctr"/>
            <a:r>
              <a:rPr lang="en-US" sz="3400" b="1" dirty="0">
                <a:solidFill>
                  <a:schemeClr val="bg1"/>
                </a:solidFill>
              </a:rPr>
              <a:t>and </a:t>
            </a:r>
          </a:p>
          <a:p>
            <a:pPr algn="ctr"/>
            <a:r>
              <a:rPr lang="en-US" sz="3400" b="1" dirty="0">
                <a:solidFill>
                  <a:schemeClr val="bg1"/>
                </a:solidFill>
              </a:rPr>
              <a:t>SCHOOL – PARENT COMPACT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5445" y="519996"/>
            <a:ext cx="78677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/>
              <a:t>Parent and Family Engagement Policy</a:t>
            </a:r>
          </a:p>
          <a:p>
            <a:endParaRPr lang="en-US" altLang="en-US" sz="1200" b="1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400" dirty="0"/>
              <a:t>Every Title I school, in collaboration with parents, must prepare a site-level parental and family engagement policy.</a:t>
            </a:r>
          </a:p>
          <a:p>
            <a:endParaRPr lang="en-US" altLang="en-US" sz="12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400" dirty="0"/>
              <a:t>The Policy describes how the school will involve parents in a meaningful, ongoing, and timely way.</a:t>
            </a:r>
          </a:p>
          <a:p>
            <a:endParaRPr lang="en-US" altLang="en-US" sz="12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400" dirty="0"/>
              <a:t>The Policy also describes how parents will be involved in the planning, review, and improvement of the school’s Title I program and activities.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6575FB-F603-4278-912F-2E708A811049}"/>
              </a:ext>
            </a:extLst>
          </p:cNvPr>
          <p:cNvSpPr txBox="1"/>
          <p:nvPr/>
        </p:nvSpPr>
        <p:spPr>
          <a:xfrm>
            <a:off x="8666921" y="1391478"/>
            <a:ext cx="334722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School – Parent Compact</a:t>
            </a:r>
          </a:p>
          <a:p>
            <a:endParaRPr lang="en-US" sz="1200" b="1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1800" dirty="0">
                <a:solidFill>
                  <a:schemeClr val="bg1"/>
                </a:solidFill>
              </a:rPr>
              <a:t>The Compact describes how the school and parents share the responsibility for student achievement</a:t>
            </a:r>
          </a:p>
          <a:p>
            <a:endParaRPr lang="en-US" altLang="en-US" sz="1200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1800" dirty="0">
                <a:solidFill>
                  <a:schemeClr val="bg1"/>
                </a:solidFill>
              </a:rPr>
              <a:t>It is developed in collaboration among parents, teachers, and students.</a:t>
            </a:r>
          </a:p>
          <a:p>
            <a:endParaRPr lang="en-US" altLang="en-US" sz="1200" dirty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1800" dirty="0">
                <a:solidFill>
                  <a:schemeClr val="bg1"/>
                </a:solidFill>
              </a:rPr>
              <a:t>The Compact is distributed annually with the Title I Parent and Family Engagement Policy</a:t>
            </a:r>
          </a:p>
        </p:txBody>
      </p:sp>
    </p:spTree>
    <p:extLst>
      <p:ext uri="{BB962C8B-B14F-4D97-AF65-F5344CB8AC3E}">
        <p14:creationId xmlns:p14="http://schemas.microsoft.com/office/powerpoint/2010/main" val="748415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203" y="338203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QUESTIONS?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53852" y="1628384"/>
            <a:ext cx="790392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600" dirty="0">
              <a:solidFill>
                <a:srgbClr val="FF0000"/>
              </a:solidFill>
            </a:endParaRPr>
          </a:p>
          <a:p>
            <a:pPr algn="ctr"/>
            <a:endParaRPr lang="en-US" sz="2600" dirty="0">
              <a:solidFill>
                <a:srgbClr val="FF0000"/>
              </a:solidFill>
            </a:endParaRPr>
          </a:p>
          <a:p>
            <a:pPr algn="ctr"/>
            <a:r>
              <a:rPr lang="en-US" sz="2600" dirty="0">
                <a:solidFill>
                  <a:srgbClr val="FF0000"/>
                </a:solidFill>
              </a:rPr>
              <a:t>[INSERT NAME OF PRINCIPAL]</a:t>
            </a:r>
          </a:p>
          <a:p>
            <a:pPr algn="ctr"/>
            <a:endParaRPr lang="en-US" sz="2600" dirty="0">
              <a:solidFill>
                <a:srgbClr val="FF0000"/>
              </a:solidFill>
            </a:endParaRPr>
          </a:p>
          <a:p>
            <a:pPr algn="ctr"/>
            <a:r>
              <a:rPr lang="en-US" sz="2600" dirty="0">
                <a:solidFill>
                  <a:srgbClr val="FF0000"/>
                </a:solidFill>
              </a:rPr>
              <a:t>[INSERT CONTACT NUMBER]</a:t>
            </a:r>
          </a:p>
          <a:p>
            <a:pPr algn="ctr"/>
            <a:endParaRPr lang="en-US" sz="2600" dirty="0">
              <a:solidFill>
                <a:srgbClr val="FF0000"/>
              </a:solidFill>
            </a:endParaRPr>
          </a:p>
          <a:p>
            <a:pPr algn="ctr"/>
            <a:r>
              <a:rPr lang="en-US" sz="2600" dirty="0">
                <a:solidFill>
                  <a:srgbClr val="FF0000"/>
                </a:solidFill>
              </a:rPr>
              <a:t>[INSERT SCHOOL WEBSITE]</a:t>
            </a:r>
          </a:p>
        </p:txBody>
      </p:sp>
    </p:spTree>
    <p:extLst>
      <p:ext uri="{BB962C8B-B14F-4D97-AF65-F5344CB8AC3E}">
        <p14:creationId xmlns:p14="http://schemas.microsoft.com/office/powerpoint/2010/main" val="337949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36873" y="314037"/>
            <a:ext cx="4562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850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0312" y="775702"/>
            <a:ext cx="81544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2022-2023 </a:t>
            </a:r>
          </a:p>
          <a:p>
            <a:pPr algn="ctr"/>
            <a:r>
              <a:rPr lang="en-US" sz="4000" b="1" dirty="0"/>
              <a:t>Title I </a:t>
            </a:r>
          </a:p>
          <a:p>
            <a:pPr algn="ctr"/>
            <a:r>
              <a:rPr lang="en-US" sz="4000" b="1" dirty="0"/>
              <a:t>Parent Meeting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0312" y="3682652"/>
            <a:ext cx="84049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[INSERT SCHOOL NAME, CHANGE FONT TO WHITE]</a:t>
            </a:r>
          </a:p>
          <a:p>
            <a:pPr algn="ctr"/>
            <a:endParaRPr lang="en-US" sz="3200" b="1" dirty="0">
              <a:solidFill>
                <a:srgbClr val="FF0000"/>
              </a:solidFill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[INSERT DATE OF MEETING, CHANGE FONT TO WHITE]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B6CB61-B931-4F1C-8694-C2433A214FEA}"/>
              </a:ext>
            </a:extLst>
          </p:cNvPr>
          <p:cNvSpPr txBox="1"/>
          <p:nvPr/>
        </p:nvSpPr>
        <p:spPr>
          <a:xfrm>
            <a:off x="8825948" y="1294927"/>
            <a:ext cx="3215740" cy="3282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0"/>
              </a:spcBef>
              <a:spcAft>
                <a:spcPts val="100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sz="1600" b="1" dirty="0">
                <a:solidFill>
                  <a:srgbClr val="FF8500"/>
                </a:solidFill>
              </a:rPr>
              <a:t>*</a:t>
            </a:r>
            <a:r>
              <a:rPr lang="en-US" altLang="en-US" sz="1600" dirty="0"/>
              <a:t> What is Title I? / Goals of Title I / Parents Rights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sz="1600" b="1" dirty="0">
                <a:solidFill>
                  <a:srgbClr val="FF8500"/>
                </a:solidFill>
              </a:rPr>
              <a:t>*</a:t>
            </a:r>
            <a:r>
              <a:rPr lang="en-US" altLang="en-US" sz="1600" dirty="0"/>
              <a:t> School Plan for Student Achievement (SPSA)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sz="1600" b="1" dirty="0">
                <a:solidFill>
                  <a:srgbClr val="FF8500"/>
                </a:solidFill>
              </a:rPr>
              <a:t>*</a:t>
            </a:r>
            <a:r>
              <a:rPr lang="en-US" altLang="en-US" sz="1600" dirty="0"/>
              <a:t> Title I Funding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sz="1600" b="1" dirty="0">
                <a:solidFill>
                  <a:srgbClr val="FF8500"/>
                </a:solidFill>
              </a:rPr>
              <a:t>*</a:t>
            </a:r>
            <a:r>
              <a:rPr lang="en-US" altLang="en-US" sz="1600" dirty="0"/>
              <a:t> Title I Parental &amp; Family Engagement Policy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sz="1600" b="1" dirty="0">
                <a:solidFill>
                  <a:srgbClr val="FF8500"/>
                </a:solidFill>
              </a:rPr>
              <a:t>*</a:t>
            </a:r>
            <a:r>
              <a:rPr lang="en-US" altLang="en-US" sz="1600" dirty="0"/>
              <a:t> School-Parent Compact</a:t>
            </a:r>
          </a:p>
        </p:txBody>
      </p:sp>
    </p:spTree>
    <p:extLst>
      <p:ext uri="{BB962C8B-B14F-4D97-AF65-F5344CB8AC3E}">
        <p14:creationId xmlns:p14="http://schemas.microsoft.com/office/powerpoint/2010/main" val="652494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490691" y="247925"/>
            <a:ext cx="7001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C2A52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5781" y="438411"/>
            <a:ext cx="913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WHAT IS TITLE I?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5781" y="3609584"/>
            <a:ext cx="913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GOALS OF TITLE 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5781" y="1265129"/>
            <a:ext cx="930683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 I provides additional academic support and learning opportunities for students.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program is intended to help ensure that all students meet the California Common Core State Standards.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417" y="4317470"/>
            <a:ext cx="930683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bg1"/>
                </a:solidFill>
              </a:rPr>
              <a:t>Increase academic achievement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bg1"/>
                </a:solidFill>
              </a:rPr>
              <a:t>Provide direct instructional support to students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bg1"/>
                </a:solidFill>
              </a:rPr>
              <a:t>Provide professional development to teachers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bg1"/>
                </a:solidFill>
              </a:rPr>
              <a:t>Promote parent education and involvement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963123-204B-4819-B805-3BAE452A186C}"/>
              </a:ext>
            </a:extLst>
          </p:cNvPr>
          <p:cNvSpPr txBox="1"/>
          <p:nvPr/>
        </p:nvSpPr>
        <p:spPr>
          <a:xfrm>
            <a:off x="9842579" y="1489036"/>
            <a:ext cx="2149004" cy="4801314"/>
          </a:xfrm>
          <a:prstGeom prst="rect">
            <a:avLst/>
          </a:prstGeom>
          <a:noFill/>
          <a:ln w="28575">
            <a:solidFill>
              <a:srgbClr val="0C2A52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en-US" sz="1800" b="1" dirty="0"/>
              <a:t>Parents Rights…</a:t>
            </a:r>
          </a:p>
          <a:p>
            <a:endParaRPr lang="en-US" altLang="en-US" sz="1600" dirty="0"/>
          </a:p>
          <a:p>
            <a:r>
              <a:rPr lang="en-US" altLang="en-US" sz="1600" dirty="0"/>
              <a:t>* Ask for meetings and trainings</a:t>
            </a:r>
          </a:p>
          <a:p>
            <a:endParaRPr lang="en-US" altLang="en-US" sz="1600" dirty="0"/>
          </a:p>
          <a:p>
            <a:r>
              <a:rPr lang="en-US" altLang="en-US" sz="1600" dirty="0"/>
              <a:t>* Review the school’s achievement data</a:t>
            </a:r>
          </a:p>
          <a:p>
            <a:endParaRPr lang="en-US" altLang="en-US" sz="1600" dirty="0"/>
          </a:p>
          <a:p>
            <a:r>
              <a:rPr lang="en-US" altLang="en-US" sz="1600" dirty="0"/>
              <a:t>* Review the parent involvement plan and activities included in the School Plan for Student Achievement</a:t>
            </a:r>
          </a:p>
          <a:p>
            <a:endParaRPr lang="en-US" altLang="en-US" sz="1600" dirty="0"/>
          </a:p>
          <a:p>
            <a:r>
              <a:rPr lang="en-US" altLang="en-US" sz="1600" dirty="0"/>
              <a:t>* Review and modify the school’s Title I Parental &amp; Family Engagement Policy and School-Parent Compact</a:t>
            </a:r>
          </a:p>
        </p:txBody>
      </p:sp>
    </p:spTree>
    <p:extLst>
      <p:ext uri="{BB962C8B-B14F-4D97-AF65-F5344CB8AC3E}">
        <p14:creationId xmlns:p14="http://schemas.microsoft.com/office/powerpoint/2010/main" val="1032388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850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0729" y="864296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PARENT INVOLVEMENT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7030" y="1947963"/>
            <a:ext cx="755319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600" dirty="0">
                <a:solidFill>
                  <a:schemeClr val="bg1"/>
                </a:solidFill>
              </a:rPr>
              <a:t>The School Site Council (SSC) provides parents with an opportunity to be involved in the academic program of the school. </a:t>
            </a:r>
          </a:p>
          <a:p>
            <a:endParaRPr lang="en-US" altLang="en-US" sz="2600" dirty="0">
              <a:solidFill>
                <a:schemeClr val="bg1"/>
              </a:solidFill>
            </a:endParaRPr>
          </a:p>
          <a:p>
            <a:r>
              <a:rPr lang="en-US" altLang="en-US" sz="2600" dirty="0">
                <a:solidFill>
                  <a:schemeClr val="bg1"/>
                </a:solidFill>
              </a:rPr>
              <a:t>The SSC develops, monitors, and evaluates the School Plan for Student Achievement to implement programs and services that support students.</a:t>
            </a:r>
          </a:p>
          <a:p>
            <a:endParaRPr lang="en-US" altLang="en-US" sz="2600" dirty="0">
              <a:solidFill>
                <a:schemeClr val="bg1"/>
              </a:solidFill>
            </a:endParaRPr>
          </a:p>
          <a:p>
            <a:r>
              <a:rPr lang="en-US" altLang="en-US" sz="2600" dirty="0">
                <a:solidFill>
                  <a:schemeClr val="bg1"/>
                </a:solidFill>
              </a:rPr>
              <a:t>Collaboration (working together) between schools and families is essential to increase student achievement.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342FE6-5090-43E7-BFF5-0A7E0792079C}"/>
              </a:ext>
            </a:extLst>
          </p:cNvPr>
          <p:cNvSpPr txBox="1"/>
          <p:nvPr/>
        </p:nvSpPr>
        <p:spPr>
          <a:xfrm>
            <a:off x="9711950" y="335091"/>
            <a:ext cx="2322917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800" dirty="0"/>
              <a:t>At our school, parents are involved in the following activities at our site:</a:t>
            </a:r>
          </a:p>
          <a:p>
            <a:endParaRPr lang="en-US" altLang="en-US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FF0000"/>
                </a:solidFill>
              </a:rPr>
              <a:t>Parent conferences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FF0000"/>
                </a:solidFill>
              </a:rPr>
              <a:t>Workshops/training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FF0000"/>
                </a:solidFill>
              </a:rPr>
              <a:t>Coffee Hour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FF0000"/>
                </a:solidFill>
              </a:rPr>
              <a:t>PTO/PTA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FF0000"/>
                </a:solidFill>
              </a:rPr>
              <a:t>Volunteer work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494902-C730-4CDA-B357-DCC6F6C77898}"/>
              </a:ext>
            </a:extLst>
          </p:cNvPr>
          <p:cNvSpPr txBox="1"/>
          <p:nvPr/>
        </p:nvSpPr>
        <p:spPr>
          <a:xfrm>
            <a:off x="9615055" y="3528291"/>
            <a:ext cx="249381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8500"/>
                </a:solidFill>
              </a:rPr>
              <a:t>Be Informed… we are using the following to communicate with you!</a:t>
            </a:r>
          </a:p>
          <a:p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Mass Notification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PeachJar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Facebook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Twitter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Class notification app</a:t>
            </a:r>
          </a:p>
        </p:txBody>
      </p:sp>
    </p:spTree>
    <p:extLst>
      <p:ext uri="{BB962C8B-B14F-4D97-AF65-F5344CB8AC3E}">
        <p14:creationId xmlns:p14="http://schemas.microsoft.com/office/powerpoint/2010/main" val="3943286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850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557243"/>
            <a:ext cx="9557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8500"/>
                </a:solidFill>
              </a:rPr>
              <a:t>SCHOOL PLAN FOR STUDENT ACHIEVEMENT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5781" y="1265129"/>
            <a:ext cx="871811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>
                <a:solidFill>
                  <a:srgbClr val="FF8500"/>
                </a:solidFill>
              </a:rPr>
              <a:t>Annually evaluate the program goals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bg1"/>
                </a:solidFill>
              </a:rPr>
              <a:t>Comprehensive Needs Assessment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bg1"/>
                </a:solidFill>
              </a:rPr>
              <a:t>Review of School Performance Data </a:t>
            </a:r>
            <a:r>
              <a:rPr lang="en-US" altLang="en-US" sz="1200" dirty="0">
                <a:solidFill>
                  <a:schemeClr val="bg1"/>
                </a:solidFill>
              </a:rPr>
              <a:t>(Dashboard, Comprehensive School Profile, etc.)</a:t>
            </a:r>
          </a:p>
          <a:p>
            <a:endParaRPr lang="en-US" altLang="en-US" sz="2400" dirty="0">
              <a:solidFill>
                <a:schemeClr val="bg1"/>
              </a:solidFill>
            </a:endParaRPr>
          </a:p>
          <a:p>
            <a:r>
              <a:rPr lang="en-US" altLang="en-US" sz="2400" dirty="0">
                <a:solidFill>
                  <a:srgbClr val="FF8500"/>
                </a:solidFill>
              </a:rPr>
              <a:t>Goals and strategies to address student academic needs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bg1"/>
                </a:solidFill>
              </a:rPr>
              <a:t>Description of core and supplemental programs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bg1"/>
                </a:solidFill>
              </a:rPr>
              <a:t>Description of instructional strategies and interventions to assist struggling students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bg1"/>
                </a:solidFill>
              </a:rPr>
              <a:t>Professional needs and activities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bg1"/>
                </a:solidFill>
              </a:rPr>
              <a:t>Parent involvement strategies and activities </a:t>
            </a:r>
          </a:p>
          <a:p>
            <a:endParaRPr lang="en-US" altLang="en-US" sz="2400" dirty="0">
              <a:solidFill>
                <a:schemeClr val="bg1"/>
              </a:solidFill>
            </a:endParaRPr>
          </a:p>
          <a:p>
            <a:r>
              <a:rPr lang="en-US" altLang="en-US" sz="2400" dirty="0">
                <a:solidFill>
                  <a:srgbClr val="FF8500"/>
                </a:solidFill>
              </a:rPr>
              <a:t>Alignment of Fiscal Resources with strategies</a:t>
            </a:r>
          </a:p>
          <a:p>
            <a:endParaRPr lang="en-US" altLang="en-US" sz="2000" dirty="0">
              <a:solidFill>
                <a:srgbClr val="FF8500"/>
              </a:solidFill>
            </a:endParaRPr>
          </a:p>
          <a:p>
            <a:r>
              <a:rPr lang="en-US" altLang="en-US" sz="2400" dirty="0">
                <a:solidFill>
                  <a:srgbClr val="FF8500"/>
                </a:solidFill>
              </a:rPr>
              <a:t>Available electronically: </a:t>
            </a:r>
            <a:r>
              <a:rPr lang="en-US" altLang="en-US" sz="2400" dirty="0">
                <a:hlinkClick r:id="rId3"/>
              </a:rPr>
              <a:t>https://www.stocktonusd.net/Page/10028</a:t>
            </a:r>
            <a:endParaRPr lang="en-US" altLang="en-US" sz="2600" dirty="0">
              <a:solidFill>
                <a:srgbClr val="FF85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70093" y="726510"/>
            <a:ext cx="236741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/>
            <a:r>
              <a:rPr lang="en-US" altLang="en-US" sz="1600" b="1" dirty="0">
                <a:solidFill>
                  <a:srgbClr val="0C2A52"/>
                </a:solidFill>
              </a:rPr>
              <a:t>SPSA Development – </a:t>
            </a:r>
          </a:p>
          <a:p>
            <a:pPr algn="ctr" fontAlgn="auto"/>
            <a:r>
              <a:rPr lang="en-US" altLang="en-US" sz="1600" b="1" dirty="0">
                <a:solidFill>
                  <a:srgbClr val="0C2A52"/>
                </a:solidFill>
              </a:rPr>
              <a:t>FOUR Required Actions:</a:t>
            </a:r>
          </a:p>
          <a:p>
            <a:pPr algn="ctr" fontAlgn="auto"/>
            <a:endParaRPr lang="en-US" altLang="en-US" sz="1600" b="1" dirty="0">
              <a:solidFill>
                <a:srgbClr val="0C2A52"/>
              </a:solidFill>
            </a:endParaRPr>
          </a:p>
          <a:p>
            <a:pPr fontAlgn="auto">
              <a:buClrTx/>
            </a:pPr>
            <a:r>
              <a:rPr lang="en-US" altLang="en-US" sz="1600" dirty="0"/>
              <a:t>1) The SPSA </a:t>
            </a:r>
            <a:r>
              <a:rPr lang="en-US" altLang="en-US" sz="1600" u="sng" dirty="0"/>
              <a:t>must</a:t>
            </a:r>
            <a:r>
              <a:rPr lang="en-US" altLang="en-US" sz="1600" dirty="0"/>
              <a:t> be meaningfully developed with parent input.</a:t>
            </a:r>
          </a:p>
          <a:p>
            <a:pPr fontAlgn="auto">
              <a:buClrTx/>
            </a:pPr>
            <a:endParaRPr lang="en-US" altLang="en-US" sz="1600" dirty="0"/>
          </a:p>
          <a:p>
            <a:pPr fontAlgn="auto">
              <a:buClrTx/>
            </a:pPr>
            <a:r>
              <a:rPr lang="en-US" altLang="en-US" sz="1600" dirty="0"/>
              <a:t>2) The SPSA </a:t>
            </a:r>
            <a:r>
              <a:rPr lang="en-US" altLang="en-US" sz="1600" u="sng" dirty="0"/>
              <a:t>must</a:t>
            </a:r>
            <a:r>
              <a:rPr lang="en-US" altLang="en-US" sz="1600" dirty="0"/>
              <a:t> be shared with ELAC, with opportunity for ELAC recommendations.</a:t>
            </a:r>
          </a:p>
          <a:p>
            <a:pPr fontAlgn="auto">
              <a:buClrTx/>
            </a:pPr>
            <a:endParaRPr lang="en-US" altLang="en-US" sz="1600" dirty="0"/>
          </a:p>
          <a:p>
            <a:pPr fontAlgn="auto">
              <a:buClrTx/>
            </a:pPr>
            <a:r>
              <a:rPr lang="en-US" altLang="en-US" sz="1600" dirty="0"/>
              <a:t>3) The SPSA </a:t>
            </a:r>
            <a:r>
              <a:rPr lang="en-US" altLang="en-US" sz="1600" u="sng" dirty="0"/>
              <a:t>must</a:t>
            </a:r>
            <a:r>
              <a:rPr lang="en-US" altLang="en-US" sz="1600" dirty="0"/>
              <a:t> be approved by the School Site Council, after ELAC recommendations are presented and considered.</a:t>
            </a:r>
          </a:p>
          <a:p>
            <a:pPr fontAlgn="auto">
              <a:buClrTx/>
            </a:pPr>
            <a:endParaRPr lang="en-US" altLang="en-US" sz="1600" dirty="0"/>
          </a:p>
          <a:p>
            <a:pPr fontAlgn="auto">
              <a:buClrTx/>
            </a:pPr>
            <a:r>
              <a:rPr lang="en-US" altLang="en-US" sz="1600" dirty="0"/>
              <a:t>4) The SPSA </a:t>
            </a:r>
            <a:r>
              <a:rPr lang="en-US" altLang="en-US" sz="1600" u="sng" dirty="0"/>
              <a:t>must</a:t>
            </a:r>
            <a:r>
              <a:rPr lang="en-US" altLang="en-US" sz="1600" dirty="0"/>
              <a:t> be approved by the district’s governing board.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442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7250" y="2105936"/>
            <a:ext cx="6511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SCHOOL PERFORMANCE 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296" y="3343735"/>
            <a:ext cx="28851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Schools analyze the SBAC, ELPAC, and iReady assessment results and review school-wide performance data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12709" y="3482235"/>
            <a:ext cx="29540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en-US" altLang="en-US" dirty="0"/>
              <a:t>The performance data is used to align the curriculum to the state standards to improve instruction.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30016" y="3457183"/>
            <a:ext cx="2880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Schools adjust instructional practices based on the findings of the performance data.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87250" y="5630624"/>
            <a:ext cx="6150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C2A52"/>
                </a:solidFill>
              </a:rPr>
              <a:t>SBAC - </a:t>
            </a:r>
            <a:r>
              <a:rPr lang="en-US" altLang="en-US" dirty="0">
                <a:solidFill>
                  <a:srgbClr val="0C2A52"/>
                </a:solidFill>
              </a:rPr>
              <a:t>Smarter Balanced Assessment Consortium</a:t>
            </a:r>
          </a:p>
          <a:p>
            <a:r>
              <a:rPr lang="en-US" dirty="0">
                <a:solidFill>
                  <a:srgbClr val="0C2A52"/>
                </a:solidFill>
              </a:rPr>
              <a:t>ELPAC - English Language Proficiency Assessments for California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F4481A-818E-407B-85F5-D57EE6360F7C}"/>
              </a:ext>
            </a:extLst>
          </p:cNvPr>
          <p:cNvSpPr txBox="1"/>
          <p:nvPr/>
        </p:nvSpPr>
        <p:spPr>
          <a:xfrm>
            <a:off x="5867622" y="402128"/>
            <a:ext cx="4347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Benchmark Advance (ELA/ELD)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Ready Math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Pearson Math (Algebra/Geometry)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/>
              <a:t>MyPerspectives</a:t>
            </a:r>
            <a:r>
              <a:rPr lang="en-US" dirty="0"/>
              <a:t> (ELA/ELD)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0B57D3-3A1F-416F-86EB-8BAE98D351E7}"/>
              </a:ext>
            </a:extLst>
          </p:cNvPr>
          <p:cNvSpPr txBox="1"/>
          <p:nvPr/>
        </p:nvSpPr>
        <p:spPr>
          <a:xfrm>
            <a:off x="0" y="533520"/>
            <a:ext cx="6511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DISTRICT CURRICULUM </a:t>
            </a:r>
          </a:p>
          <a:p>
            <a:pPr algn="ctr"/>
            <a:r>
              <a:rPr lang="en-US" sz="1600" b="1" dirty="0"/>
              <a:t>(adopted January 2019)</a:t>
            </a:r>
          </a:p>
        </p:txBody>
      </p:sp>
    </p:spTree>
    <p:extLst>
      <p:ext uri="{BB962C8B-B14F-4D97-AF65-F5344CB8AC3E}">
        <p14:creationId xmlns:p14="http://schemas.microsoft.com/office/powerpoint/2010/main" val="3674679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203" y="338203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SCHOOL PERFORMANCE DATA</a:t>
            </a:r>
            <a:endParaRPr lang="en-US" sz="26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5520" y="1394498"/>
            <a:ext cx="6842928" cy="52721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03369" y="2951771"/>
            <a:ext cx="200888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Remove this direction box: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Locate the school performance data and add additional slides as necessary.</a:t>
            </a:r>
          </a:p>
        </p:txBody>
      </p:sp>
    </p:spTree>
    <p:extLst>
      <p:ext uri="{BB962C8B-B14F-4D97-AF65-F5344CB8AC3E}">
        <p14:creationId xmlns:p14="http://schemas.microsoft.com/office/powerpoint/2010/main" val="606308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203" y="338203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TITLE I FUNDING ALLOCATION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75098" y="1714235"/>
            <a:ext cx="5881807" cy="3662541"/>
          </a:xfrm>
          <a:prstGeom prst="rect">
            <a:avLst/>
          </a:prstGeom>
          <a:noFill/>
          <a:ln w="38100">
            <a:solidFill>
              <a:srgbClr val="0C2A52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200" dirty="0"/>
              <a:t>Schools are allocated funds based upon the percentage of students receiving free or reduced lunch.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200" dirty="0"/>
              <a:t>Schools are ranked according to this percentage and receive a per pupil allocation.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200" dirty="0"/>
              <a:t>One percent of the school’s total Title I budget is for parent involvement activities.</a:t>
            </a:r>
          </a:p>
          <a:p>
            <a:endParaRPr lang="en-US" altLang="en-US" sz="2600" dirty="0"/>
          </a:p>
          <a:p>
            <a:pPr algn="ctr"/>
            <a:r>
              <a:rPr lang="en-US" sz="2600" b="1" dirty="0"/>
              <a:t>Total Title I Allocation: </a:t>
            </a:r>
          </a:p>
          <a:p>
            <a:pPr algn="ctr"/>
            <a:r>
              <a:rPr lang="en-US" sz="2600" b="1" i="1" dirty="0"/>
              <a:t>$</a:t>
            </a:r>
            <a:r>
              <a:rPr lang="en-US" sz="2600" b="1" i="1" dirty="0">
                <a:solidFill>
                  <a:srgbClr val="FF0000"/>
                </a:solidFill>
              </a:rPr>
              <a:t>[Total of Title I </a:t>
            </a:r>
            <a:r>
              <a:rPr lang="en-US" sz="2600" b="1" i="1" u="sng" dirty="0">
                <a:solidFill>
                  <a:srgbClr val="FF0000"/>
                </a:solidFill>
              </a:rPr>
              <a:t>AND</a:t>
            </a:r>
            <a:r>
              <a:rPr lang="en-US" sz="2600" b="1" i="1" dirty="0">
                <a:solidFill>
                  <a:srgbClr val="FF0000"/>
                </a:solidFill>
              </a:rPr>
              <a:t> Title I Parent funds]</a:t>
            </a:r>
            <a:endParaRPr lang="en-US" sz="2600" b="1" i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25935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83117" y="6611779"/>
            <a:ext cx="2008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  <a:latin typeface="Georgia" panose="02040502050405020303" pitchFamily="18" charset="0"/>
              </a:rPr>
              <a:t>Stockton Unified School District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203" y="338203"/>
            <a:ext cx="11574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SPSA SCHOOL STRATEGIES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765D03-F85F-45FE-BF20-A738A5742CC0}"/>
              </a:ext>
            </a:extLst>
          </p:cNvPr>
          <p:cNvSpPr txBox="1"/>
          <p:nvPr/>
        </p:nvSpPr>
        <p:spPr>
          <a:xfrm>
            <a:off x="338203" y="1495408"/>
            <a:ext cx="1157404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Our SPSA includes strategies/activities as a Schoolwide Program:</a:t>
            </a:r>
          </a:p>
          <a:p>
            <a:endParaRPr lang="en-US" dirty="0"/>
          </a:p>
          <a:p>
            <a:r>
              <a:rPr lang="en-US" dirty="0"/>
              <a:t>Goal 1 - Student Achievement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Identify and briefly describe strategies/activities, such as tutoring, intervention programs, professional development supporting instructional strategies, etc.</a:t>
            </a:r>
          </a:p>
          <a:p>
            <a:endParaRPr lang="en-US" dirty="0"/>
          </a:p>
          <a:p>
            <a:r>
              <a:rPr lang="en-US" dirty="0"/>
              <a:t>Goal 2 – Safe and Healthy Learning Environments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Identify and briefly describe strategies/activities that promote consistent attendance, reduce suspensions, school connectedness, etc.</a:t>
            </a:r>
          </a:p>
          <a:p>
            <a:endParaRPr lang="en-US" dirty="0"/>
          </a:p>
          <a:p>
            <a:r>
              <a:rPr lang="en-US" dirty="0"/>
              <a:t>Goal 3 – Meaningful Partnerships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Identify and briefly describe strategies/activities that support making connections with parents through workshops and training on subjects identified by parents, training parents on instructional strategies to replicate at home, etc.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60428" y="5442227"/>
            <a:ext cx="7623544" cy="92333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Remove this direction box: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Add additional slides if necessary.</a:t>
            </a:r>
          </a:p>
        </p:txBody>
      </p:sp>
    </p:spTree>
    <p:extLst>
      <p:ext uri="{BB962C8B-B14F-4D97-AF65-F5344CB8AC3E}">
        <p14:creationId xmlns:p14="http://schemas.microsoft.com/office/powerpoint/2010/main" val="3164015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dated SUSD Powerpoint Deck" id="{939D9310-6041-43E0-8975-E9160470A4C9}" vid="{FCBF1A65-E312-49C3-816B-BA7FC8EED12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Updated SUSD Powerpoint Deck</Template>
  <TotalTime>225</TotalTime>
  <Words>1012</Words>
  <Application>Microsoft Office PowerPoint</Application>
  <PresentationFormat>Widescreen</PresentationFormat>
  <Paragraphs>169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Stockton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Ashworth</dc:creator>
  <cp:lastModifiedBy>Rosalinda Esquivel</cp:lastModifiedBy>
  <cp:revision>41</cp:revision>
  <cp:lastPrinted>2021-07-23T16:00:00Z</cp:lastPrinted>
  <dcterms:created xsi:type="dcterms:W3CDTF">2019-07-22T22:39:01Z</dcterms:created>
  <dcterms:modified xsi:type="dcterms:W3CDTF">2022-06-28T20:18:28Z</dcterms:modified>
</cp:coreProperties>
</file>